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7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urture1\Desktop\basic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plotArea>
      <c:layout>
        <c:manualLayout>
          <c:layoutTarget val="inner"/>
          <c:xMode val="edge"/>
          <c:yMode val="edge"/>
          <c:x val="0.1763544404384465"/>
          <c:y val="2.5113152082620469E-2"/>
          <c:w val="0.77179912091334202"/>
          <c:h val="0.82064520017419995"/>
        </c:manualLayout>
      </c:layout>
      <c:barChart>
        <c:barDir val="col"/>
        <c:grouping val="clustered"/>
        <c:ser>
          <c:idx val="0"/>
          <c:order val="0"/>
          <c:cat>
            <c:strRef>
              <c:f>Sheet1!$A$107:$A$108</c:f>
              <c:strCache>
                <c:ptCount val="2"/>
                <c:pt idx="0">
                  <c:v>Girls</c:v>
                </c:pt>
                <c:pt idx="1">
                  <c:v>Boys</c:v>
                </c:pt>
              </c:strCache>
            </c:strRef>
          </c:cat>
          <c:val>
            <c:numRef>
              <c:f>Sheet1!$B$107:$B$108</c:f>
              <c:numCache>
                <c:formatCode>General</c:formatCode>
                <c:ptCount val="2"/>
                <c:pt idx="0">
                  <c:v>64</c:v>
                </c:pt>
                <c:pt idx="1">
                  <c:v>41</c:v>
                </c:pt>
              </c:numCache>
            </c:numRef>
          </c:val>
        </c:ser>
        <c:axId val="63080704"/>
        <c:axId val="63578112"/>
      </c:barChart>
      <c:catAx>
        <c:axId val="63080704"/>
        <c:scaling>
          <c:orientation val="minMax"/>
        </c:scaling>
        <c:axPos val="b"/>
        <c:tickLblPos val="nextTo"/>
        <c:crossAx val="63578112"/>
        <c:crosses val="autoZero"/>
        <c:auto val="1"/>
        <c:lblAlgn val="ctr"/>
        <c:lblOffset val="100"/>
      </c:catAx>
      <c:valAx>
        <c:axId val="63578112"/>
        <c:scaling>
          <c:orientation val="minMax"/>
        </c:scaling>
        <c:axPos val="l"/>
        <c:majorGridlines/>
        <c:numFmt formatCode="General" sourceLinked="1"/>
        <c:tickLblPos val="nextTo"/>
        <c:crossAx val="6308070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Sheet1!$A$107:$A$108</c:f>
              <c:strCache>
                <c:ptCount val="2"/>
                <c:pt idx="0">
                  <c:v>Girls</c:v>
                </c:pt>
                <c:pt idx="1">
                  <c:v>Boys</c:v>
                </c:pt>
              </c:strCache>
            </c:strRef>
          </c:cat>
          <c:val>
            <c:numRef>
              <c:f>Sheet1!$B$107:$B$108</c:f>
              <c:numCache>
                <c:formatCode>General</c:formatCode>
                <c:ptCount val="2"/>
                <c:pt idx="0">
                  <c:v>64</c:v>
                </c:pt>
                <c:pt idx="1">
                  <c:v>41</c:v>
                </c:pt>
              </c:numCache>
            </c:numRef>
          </c:val>
        </c:ser>
        <c:axId val="63606784"/>
        <c:axId val="63608320"/>
      </c:barChart>
      <c:catAx>
        <c:axId val="63606784"/>
        <c:scaling>
          <c:orientation val="minMax"/>
        </c:scaling>
        <c:axPos val="b"/>
        <c:tickLblPos val="nextTo"/>
        <c:crossAx val="63608320"/>
        <c:crosses val="autoZero"/>
        <c:auto val="1"/>
        <c:lblAlgn val="ctr"/>
        <c:lblOffset val="100"/>
      </c:catAx>
      <c:valAx>
        <c:axId val="63608320"/>
        <c:scaling>
          <c:orientation val="minMax"/>
        </c:scaling>
        <c:axPos val="l"/>
        <c:majorGridlines/>
        <c:numFmt formatCode="General" sourceLinked="1"/>
        <c:tickLblPos val="nextTo"/>
        <c:crossAx val="63606784"/>
        <c:crosses val="autoZero"/>
        <c:crossBetween val="between"/>
      </c:valAx>
    </c:plotArea>
    <c:plotVisOnly val="1"/>
  </c:chart>
  <c:spPr>
    <a:ln>
      <a:solidFill>
        <a:srgbClr val="FF0000"/>
      </a:solidFill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plotArea>
      <c:layout>
        <c:manualLayout>
          <c:layoutTarget val="inner"/>
          <c:xMode val="edge"/>
          <c:yMode val="edge"/>
          <c:x val="0.17635444043844656"/>
          <c:y val="2.511315208262048E-2"/>
          <c:w val="0.77179912091334235"/>
          <c:h val="0.8206452001742004"/>
        </c:manualLayout>
      </c:layout>
      <c:barChart>
        <c:barDir val="col"/>
        <c:grouping val="clustered"/>
        <c:ser>
          <c:idx val="0"/>
          <c:order val="0"/>
          <c:cat>
            <c:strRef>
              <c:f>Sheet1!$A$107:$A$108</c:f>
              <c:strCache>
                <c:ptCount val="2"/>
                <c:pt idx="0">
                  <c:v>Girls</c:v>
                </c:pt>
                <c:pt idx="1">
                  <c:v>Boys</c:v>
                </c:pt>
              </c:strCache>
            </c:strRef>
          </c:cat>
          <c:val>
            <c:numRef>
              <c:f>Sheet1!$B$107:$B$108</c:f>
              <c:numCache>
                <c:formatCode>General</c:formatCode>
                <c:ptCount val="2"/>
                <c:pt idx="0">
                  <c:v>64</c:v>
                </c:pt>
                <c:pt idx="1">
                  <c:v>41</c:v>
                </c:pt>
              </c:numCache>
            </c:numRef>
          </c:val>
        </c:ser>
        <c:axId val="64238720"/>
        <c:axId val="64240256"/>
      </c:barChart>
      <c:catAx>
        <c:axId val="64238720"/>
        <c:scaling>
          <c:orientation val="minMax"/>
        </c:scaling>
        <c:axPos val="b"/>
        <c:tickLblPos val="nextTo"/>
        <c:crossAx val="64240256"/>
        <c:crosses val="autoZero"/>
        <c:auto val="1"/>
        <c:lblAlgn val="ctr"/>
        <c:lblOffset val="100"/>
      </c:catAx>
      <c:valAx>
        <c:axId val="64240256"/>
        <c:scaling>
          <c:orientation val="minMax"/>
        </c:scaling>
        <c:axPos val="l"/>
        <c:majorGridlines/>
        <c:numFmt formatCode="General" sourceLinked="1"/>
        <c:tickLblPos val="nextTo"/>
        <c:crossAx val="6423872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44"/>
  <c:chart>
    <c:title>
      <c:tx>
        <c:rich>
          <a:bodyPr/>
          <a:lstStyle/>
          <a:p>
            <a:pPr>
              <a:defRPr/>
            </a:pPr>
            <a:r>
              <a:rPr lang="en-US"/>
              <a:t>Bar Chart of Gender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Lbls>
            <c:showVal val="1"/>
          </c:dLbls>
          <c:cat>
            <c:strRef>
              <c:f>Sheet1!$A$107:$A$108</c:f>
              <c:strCache>
                <c:ptCount val="2"/>
                <c:pt idx="0">
                  <c:v>Girls</c:v>
                </c:pt>
                <c:pt idx="1">
                  <c:v>Boys</c:v>
                </c:pt>
              </c:strCache>
            </c:strRef>
          </c:cat>
          <c:val>
            <c:numRef>
              <c:f>Sheet1!$B$107:$B$108</c:f>
              <c:numCache>
                <c:formatCode>General</c:formatCode>
                <c:ptCount val="2"/>
                <c:pt idx="0">
                  <c:v>64</c:v>
                </c:pt>
                <c:pt idx="1">
                  <c:v>41</c:v>
                </c:pt>
              </c:numCache>
            </c:numRef>
          </c:val>
        </c:ser>
        <c:axId val="64260352"/>
        <c:axId val="64274816"/>
      </c:barChart>
      <c:catAx>
        <c:axId val="6426035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Gender</a:t>
                </a:r>
              </a:p>
            </c:rich>
          </c:tx>
          <c:layout/>
        </c:title>
        <c:tickLblPos val="nextTo"/>
        <c:crossAx val="64274816"/>
        <c:crosses val="autoZero"/>
        <c:auto val="1"/>
        <c:lblAlgn val="ctr"/>
        <c:lblOffset val="100"/>
      </c:catAx>
      <c:valAx>
        <c:axId val="6427481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Counts</a:t>
                </a:r>
              </a:p>
            </c:rich>
          </c:tx>
          <c:layout/>
        </c:title>
        <c:numFmt formatCode="General" sourceLinked="1"/>
        <c:tickLblPos val="nextTo"/>
        <c:crossAx val="64260352"/>
        <c:crosses val="autoZero"/>
        <c:crossBetween val="between"/>
      </c:valAx>
    </c:plotArea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cat>
            <c:strRef>
              <c:f>Sheet1!$A$2:$A$12</c:f>
              <c:strCache>
                <c:ptCount val="11"/>
                <c:pt idx="0">
                  <c:v>1.14</c:v>
                </c:pt>
                <c:pt idx="1">
                  <c:v>1.426</c:v>
                </c:pt>
                <c:pt idx="2">
                  <c:v>1.712</c:v>
                </c:pt>
                <c:pt idx="3">
                  <c:v>1.998</c:v>
                </c:pt>
                <c:pt idx="4">
                  <c:v>2.284</c:v>
                </c:pt>
                <c:pt idx="5">
                  <c:v>2.57</c:v>
                </c:pt>
                <c:pt idx="6">
                  <c:v>2.856</c:v>
                </c:pt>
                <c:pt idx="7">
                  <c:v>3.142</c:v>
                </c:pt>
                <c:pt idx="8">
                  <c:v>3.428</c:v>
                </c:pt>
                <c:pt idx="9">
                  <c:v>3.714</c:v>
                </c:pt>
                <c:pt idx="10">
                  <c:v>More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7</c:v>
                </c:pt>
                <c:pt idx="4">
                  <c:v>11</c:v>
                </c:pt>
                <c:pt idx="5">
                  <c:v>24</c:v>
                </c:pt>
                <c:pt idx="6">
                  <c:v>11</c:v>
                </c:pt>
                <c:pt idx="7">
                  <c:v>10</c:v>
                </c:pt>
                <c:pt idx="8">
                  <c:v>5</c:v>
                </c:pt>
                <c:pt idx="9">
                  <c:v>12</c:v>
                </c:pt>
                <c:pt idx="10">
                  <c:v>17</c:v>
                </c:pt>
              </c:numCache>
            </c:numRef>
          </c:val>
        </c:ser>
        <c:axId val="64189184"/>
        <c:axId val="64190720"/>
      </c:barChart>
      <c:catAx>
        <c:axId val="64189184"/>
        <c:scaling>
          <c:orientation val="minMax"/>
        </c:scaling>
        <c:axPos val="b"/>
        <c:tickLblPos val="nextTo"/>
        <c:crossAx val="64190720"/>
        <c:crosses val="autoZero"/>
        <c:auto val="1"/>
        <c:lblAlgn val="ctr"/>
        <c:lblOffset val="100"/>
      </c:catAx>
      <c:valAx>
        <c:axId val="64190720"/>
        <c:scaling>
          <c:orientation val="minMax"/>
        </c:scaling>
        <c:axPos val="l"/>
        <c:majorGridlines/>
        <c:numFmt formatCode="General" sourceLinked="1"/>
        <c:tickLblPos val="nextTo"/>
        <c:crossAx val="6418918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style val="44"/>
  <c:chart>
    <c:title>
      <c:tx>
        <c:rich>
          <a:bodyPr/>
          <a:lstStyle/>
          <a:p>
            <a:pPr>
              <a:defRPr/>
            </a:pPr>
            <a:r>
              <a:rPr lang="en-US"/>
              <a:t>Histogram of gpa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cat>
            <c:strRef>
              <c:f>Sheet1!$A$2:$A$12</c:f>
              <c:strCache>
                <c:ptCount val="11"/>
                <c:pt idx="0">
                  <c:v>1.14</c:v>
                </c:pt>
                <c:pt idx="1">
                  <c:v>1.426</c:v>
                </c:pt>
                <c:pt idx="2">
                  <c:v>1.712</c:v>
                </c:pt>
                <c:pt idx="3">
                  <c:v>1.998</c:v>
                </c:pt>
                <c:pt idx="4">
                  <c:v>2.284</c:v>
                </c:pt>
                <c:pt idx="5">
                  <c:v>2.57</c:v>
                </c:pt>
                <c:pt idx="6">
                  <c:v>2.856</c:v>
                </c:pt>
                <c:pt idx="7">
                  <c:v>3.142</c:v>
                </c:pt>
                <c:pt idx="8">
                  <c:v>3.428</c:v>
                </c:pt>
                <c:pt idx="9">
                  <c:v>3.714</c:v>
                </c:pt>
                <c:pt idx="10">
                  <c:v>More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7</c:v>
                </c:pt>
                <c:pt idx="4">
                  <c:v>11</c:v>
                </c:pt>
                <c:pt idx="5">
                  <c:v>24</c:v>
                </c:pt>
                <c:pt idx="6">
                  <c:v>11</c:v>
                </c:pt>
                <c:pt idx="7">
                  <c:v>10</c:v>
                </c:pt>
                <c:pt idx="8">
                  <c:v>5</c:v>
                </c:pt>
                <c:pt idx="9">
                  <c:v>12</c:v>
                </c:pt>
                <c:pt idx="10">
                  <c:v>17</c:v>
                </c:pt>
              </c:numCache>
            </c:numRef>
          </c:val>
        </c:ser>
        <c:gapWidth val="0"/>
        <c:axId val="64315392"/>
        <c:axId val="64317312"/>
      </c:barChart>
      <c:catAx>
        <c:axId val="6431539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gpa</a:t>
                </a:r>
              </a:p>
            </c:rich>
          </c:tx>
          <c:layout/>
        </c:title>
        <c:tickLblPos val="nextTo"/>
        <c:crossAx val="64317312"/>
        <c:crosses val="autoZero"/>
        <c:auto val="1"/>
        <c:lblAlgn val="ctr"/>
        <c:lblOffset val="100"/>
      </c:catAx>
      <c:valAx>
        <c:axId val="6431731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layout/>
        </c:title>
        <c:numFmt formatCode="General" sourceLinked="1"/>
        <c:tickLblPos val="nextTo"/>
        <c:crossAx val="64315392"/>
        <c:crosses val="autoZero"/>
        <c:crossBetween val="between"/>
      </c:valAx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E6CB3-5EE2-491B-9285-9E25803329B0}" type="datetimeFigureOut">
              <a:rPr lang="en-US" smtClean="0"/>
              <a:pPr/>
              <a:t>3/6/2017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90AD7-6C98-4D28-BBF4-523C8890F97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2707A-B5EC-411B-8BFD-C77362D25F3A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9157-DB0F-49F7-B258-A1683E945DAD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0DFA-1A23-4A26-8347-56DFFD0BE275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4E0A-CE61-45AA-B426-256CF92CC436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E942-CBF5-4A06-B697-3BE9D46A09EA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A9A2-523D-4978-925F-18D5CBAFC6CC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C2E5-27A7-4E87-99CD-CF17B2DB6367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60C7-93B2-4E92-81D3-9E279A284500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E535-6EED-4CDA-815D-9CA2AA69675B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4DBA-E0AA-4045-B5F7-0DEBD1398E72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4DCF-E663-4112-A30F-AE474631F1FA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EFC3-BEE7-49A0-A08C-712A3182DA99}" type="datetime1">
              <a:rPr lang="en-US" smtClean="0"/>
              <a:pPr/>
              <a:t>3/6/2017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BF04-74DC-4F5D-A89A-5A8AC59942B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642918"/>
            <a:ext cx="8072494" cy="928694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Basics of Excel</a:t>
            </a:r>
            <a:endParaRPr lang="en-IN" b="1" dirty="0"/>
          </a:p>
        </p:txBody>
      </p:sp>
      <p:pic>
        <p:nvPicPr>
          <p:cNvPr id="4" name="Picture 3" descr="Image result for microsoft excel pic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928802"/>
            <a:ext cx="5124472" cy="385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Ascending or Descending order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b="36011"/>
          <a:stretch>
            <a:fillRect/>
          </a:stretch>
        </p:blipFill>
        <p:spPr bwMode="auto">
          <a:xfrm>
            <a:off x="285720" y="1500174"/>
            <a:ext cx="8643998" cy="450059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929586" y="2643182"/>
            <a:ext cx="7858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72462" y="1928802"/>
            <a:ext cx="28575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3"/>
          <a:srcRect l="26091" t="26870" r="43832" b="50138"/>
          <a:stretch>
            <a:fillRect/>
          </a:stretch>
        </p:blipFill>
        <p:spPr bwMode="auto">
          <a:xfrm>
            <a:off x="4286248" y="4000504"/>
            <a:ext cx="421484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857356" y="2071678"/>
            <a:ext cx="438960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Select row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smtClean="0">
                <a:sym typeface="Wingdings" pitchFamily="2" charset="2"/>
              </a:rPr>
              <a:t>Sort &amp; Filter  Sort A to Z 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sym typeface="Wingdings" pitchFamily="2" charset="2"/>
              </a:rPr>
              <a:t>Expand the selection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smtClean="0">
                <a:sym typeface="Wingdings" pitchFamily="2" charset="2"/>
              </a:rPr>
              <a:t>Sort</a:t>
            </a:r>
            <a:r>
              <a:rPr lang="en-US" dirty="0" smtClean="0">
                <a:sym typeface="Wingdings" pitchFamily="2" charset="2"/>
              </a:rPr>
              <a:t> 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357686" y="5143512"/>
            <a:ext cx="157163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6858016" y="5786454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Ascending or Descending order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b="36011"/>
          <a:stretch>
            <a:fillRect/>
          </a:stretch>
        </p:blipFill>
        <p:spPr bwMode="auto">
          <a:xfrm>
            <a:off x="285720" y="1500174"/>
            <a:ext cx="8643998" cy="450059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929586" y="2643182"/>
            <a:ext cx="78581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72462" y="1928802"/>
            <a:ext cx="28575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/>
          <p:nvPr/>
        </p:nvPicPr>
        <p:blipFill>
          <a:blip r:embed="rId3"/>
          <a:srcRect l="26091" t="26870" r="43832" b="50138"/>
          <a:stretch>
            <a:fillRect/>
          </a:stretch>
        </p:blipFill>
        <p:spPr bwMode="auto">
          <a:xfrm>
            <a:off x="4286248" y="4000504"/>
            <a:ext cx="421484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4"/>
          <a:srcRect l="18946" t="24292" r="74739" b="29640"/>
          <a:stretch>
            <a:fillRect/>
          </a:stretch>
        </p:blipFill>
        <p:spPr bwMode="auto">
          <a:xfrm>
            <a:off x="2571736" y="3071810"/>
            <a:ext cx="785818" cy="32861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858016" y="5715016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ular Callout 12"/>
          <p:cNvSpPr/>
          <p:nvPr/>
        </p:nvSpPr>
        <p:spPr>
          <a:xfrm>
            <a:off x="3929058" y="2000240"/>
            <a:ext cx="1428760" cy="612648"/>
          </a:xfrm>
          <a:prstGeom prst="wedgeRoundRectCallout">
            <a:avLst>
              <a:gd name="adj1" fmla="val -84587"/>
              <a:gd name="adj2" fmla="val 11072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Sorted column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Find SUM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b="45429"/>
          <a:stretch>
            <a:fillRect/>
          </a:stretch>
        </p:blipFill>
        <p:spPr bwMode="auto">
          <a:xfrm>
            <a:off x="142844" y="1428736"/>
            <a:ext cx="8786842" cy="464347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7358082" y="1928802"/>
            <a:ext cx="78581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357686" y="4857760"/>
            <a:ext cx="857256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643438" y="3714752"/>
            <a:ext cx="428628" cy="114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42910" y="5286388"/>
            <a:ext cx="77936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Hide some rows </a:t>
            </a:r>
            <a:r>
              <a:rPr lang="en-US" sz="1600" b="1" dirty="0" smtClean="0">
                <a:sym typeface="Wingdings" pitchFamily="2" charset="2"/>
              </a:rPr>
              <a:t> </a:t>
            </a:r>
            <a:r>
              <a:rPr lang="en-US" sz="1600" b="1" dirty="0" smtClean="0"/>
              <a:t>Select range  J2:J106 </a:t>
            </a:r>
            <a:r>
              <a:rPr lang="en-US" sz="1600" b="1" dirty="0" smtClean="0">
                <a:sym typeface="Wingdings" pitchFamily="2" charset="2"/>
              </a:rPr>
              <a:t> click </a:t>
            </a:r>
            <a:r>
              <a:rPr lang="en-US" sz="1600" b="1" dirty="0" err="1" smtClean="0">
                <a:sym typeface="Wingdings" pitchFamily="2" charset="2"/>
              </a:rPr>
              <a:t>Autosum</a:t>
            </a:r>
            <a:r>
              <a:rPr lang="en-US" sz="1600" b="1" dirty="0" smtClean="0">
                <a:sym typeface="Wingdings" pitchFamily="2" charset="2"/>
              </a:rPr>
              <a:t>  You will have sum in cell J107</a:t>
            </a:r>
            <a:endParaRPr lang="en-IN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142844" y="4214818"/>
            <a:ext cx="285752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b="1" dirty="0" smtClean="0"/>
              <a:t>Standard Deviation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290" r="60104" b="33490"/>
          <a:stretch>
            <a:fillRect/>
          </a:stretch>
        </p:blipFill>
        <p:spPr bwMode="auto">
          <a:xfrm>
            <a:off x="1428728" y="1571612"/>
            <a:ext cx="6643734" cy="4357718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00430" y="3857628"/>
            <a:ext cx="43667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In cell B15 type </a:t>
            </a:r>
            <a:r>
              <a:rPr lang="en-US" sz="1600" b="1" dirty="0" smtClean="0"/>
              <a:t>=AVERAGE(B3:B14) </a:t>
            </a:r>
            <a:r>
              <a:rPr lang="en-US" sz="1600" dirty="0" smtClean="0"/>
              <a:t>then ENTER</a:t>
            </a:r>
            <a:endParaRPr lang="en-IN" sz="1600" dirty="0"/>
          </a:p>
        </p:txBody>
      </p:sp>
      <p:sp>
        <p:nvSpPr>
          <p:cNvPr id="8" name="Oval 7"/>
          <p:cNvSpPr/>
          <p:nvPr/>
        </p:nvSpPr>
        <p:spPr>
          <a:xfrm>
            <a:off x="2714612" y="5429264"/>
            <a:ext cx="642942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b="1" dirty="0" smtClean="0"/>
              <a:t>Standard Deviation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006" r="58941" b="32964"/>
          <a:stretch>
            <a:fillRect/>
          </a:stretch>
        </p:blipFill>
        <p:spPr bwMode="auto">
          <a:xfrm>
            <a:off x="1428728" y="1643050"/>
            <a:ext cx="6357982" cy="428628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00430" y="3857628"/>
            <a:ext cx="387638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 In cell C3 type </a:t>
            </a:r>
            <a:r>
              <a:rPr lang="en-US" sz="1600" b="1" dirty="0" smtClean="0"/>
              <a:t>=(B3-$B$15)^2 </a:t>
            </a:r>
            <a:r>
              <a:rPr lang="en-US" sz="1600" dirty="0" smtClean="0"/>
              <a:t>then ENTER</a:t>
            </a:r>
            <a:endParaRPr lang="en-IN" sz="1600" dirty="0"/>
          </a:p>
        </p:txBody>
      </p:sp>
      <p:sp>
        <p:nvSpPr>
          <p:cNvPr id="7" name="Oval 6"/>
          <p:cNvSpPr/>
          <p:nvPr/>
        </p:nvSpPr>
        <p:spPr>
          <a:xfrm>
            <a:off x="3571868" y="2643182"/>
            <a:ext cx="78581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b="1" dirty="0" smtClean="0"/>
              <a:t>Standard Deviation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4282" y="5857892"/>
            <a:ext cx="2895600" cy="365125"/>
          </a:xfrm>
        </p:spPr>
        <p:txBody>
          <a:bodyPr/>
          <a:lstStyle/>
          <a:p>
            <a:r>
              <a:rPr lang="en-IN" dirty="0" smtClean="0"/>
              <a:t>Dr Vinod on Basics of Excel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4282" y="6286520"/>
            <a:ext cx="2133600" cy="365125"/>
          </a:xfrm>
        </p:spPr>
        <p:txBody>
          <a:bodyPr/>
          <a:lstStyle/>
          <a:p>
            <a:pPr algn="l"/>
            <a:fld id="{FA39BF04-74DC-4F5D-A89A-5A8AC59942B7}" type="slidenum">
              <a:rPr lang="en-IN" smtClean="0"/>
              <a:pPr algn="l"/>
              <a:t>15</a:t>
            </a:fld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006" r="58941" b="32964"/>
          <a:stretch>
            <a:fillRect/>
          </a:stretch>
        </p:blipFill>
        <p:spPr bwMode="auto">
          <a:xfrm>
            <a:off x="357158" y="1357298"/>
            <a:ext cx="6357982" cy="428628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0298" y="3071810"/>
            <a:ext cx="3816366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 Hold the </a:t>
            </a:r>
            <a:r>
              <a:rPr lang="en-US" b="1" dirty="0" smtClean="0"/>
              <a:t>+ </a:t>
            </a:r>
            <a:r>
              <a:rPr lang="en-US" sz="1600" dirty="0" smtClean="0"/>
              <a:t>sign at right bottom of cell C3 </a:t>
            </a:r>
          </a:p>
          <a:p>
            <a:r>
              <a:rPr lang="en-US" sz="1600" dirty="0" smtClean="0"/>
              <a:t>    and drag till C14</a:t>
            </a:r>
            <a:endParaRPr lang="en-IN" sz="1600" dirty="0"/>
          </a:p>
        </p:txBody>
      </p:sp>
      <p:cxnSp>
        <p:nvCxnSpPr>
          <p:cNvPr id="9" name="Straight Arrow Connector 8"/>
          <p:cNvCxnSpPr/>
          <p:nvPr/>
        </p:nvCxnSpPr>
        <p:spPr>
          <a:xfrm rot="16200000" flipV="1">
            <a:off x="3071802" y="2643182"/>
            <a:ext cx="571504" cy="428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3"/>
          <a:srcRect t="18560" r="67583" b="32410"/>
          <a:stretch>
            <a:fillRect/>
          </a:stretch>
        </p:blipFill>
        <p:spPr bwMode="auto">
          <a:xfrm>
            <a:off x="5072066" y="3786190"/>
            <a:ext cx="3857652" cy="29289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857488" y="4929198"/>
            <a:ext cx="212910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.  Find SUM in cell C15</a:t>
            </a:r>
            <a:endParaRPr lang="en-IN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b="1" dirty="0" smtClean="0"/>
              <a:t>Standard Deviation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005" r="60270" b="27978"/>
          <a:stretch>
            <a:fillRect/>
          </a:stretch>
        </p:blipFill>
        <p:spPr bwMode="auto">
          <a:xfrm>
            <a:off x="1214414" y="1428736"/>
            <a:ext cx="6429420" cy="4429156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57686" y="3714752"/>
            <a:ext cx="3752950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en-US" sz="1600" dirty="0" smtClean="0"/>
              <a:t>In Cell C17 type </a:t>
            </a:r>
            <a:r>
              <a:rPr lang="en-US" b="1" dirty="0" smtClean="0"/>
              <a:t>=(C15/(A14-1))^0.5 </a:t>
            </a:r>
            <a:endParaRPr lang="en-US" sz="1600" b="1" dirty="0" smtClean="0"/>
          </a:p>
          <a:p>
            <a:pPr marL="342900" indent="-342900"/>
            <a:r>
              <a:rPr lang="en-US" sz="1600" dirty="0"/>
              <a:t> </a:t>
            </a:r>
            <a:r>
              <a:rPr lang="en-US" sz="1600" dirty="0" smtClean="0"/>
              <a:t>       and ENTER</a:t>
            </a:r>
            <a:endParaRPr lang="en-IN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Calculate </a:t>
            </a:r>
            <a:r>
              <a:rPr lang="en-US" b="1" dirty="0" smtClean="0"/>
              <a:t>Covariance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1571612"/>
            <a:ext cx="6615144" cy="52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rcRect t="18837" r="75072" b="37673"/>
          <a:stretch>
            <a:fillRect/>
          </a:stretch>
        </p:blipFill>
        <p:spPr bwMode="auto">
          <a:xfrm>
            <a:off x="2214546" y="2428868"/>
            <a:ext cx="4857784" cy="385765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Bar Diagram of </a:t>
            </a:r>
            <a:r>
              <a:rPr lang="en-US" i="1" dirty="0" smtClean="0"/>
              <a:t>gender </a:t>
            </a:r>
            <a:endParaRPr lang="en-IN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r="52127" b="27401"/>
          <a:stretch>
            <a:fillRect/>
          </a:stretch>
        </p:blipFill>
        <p:spPr bwMode="auto">
          <a:xfrm>
            <a:off x="1571604" y="1857364"/>
            <a:ext cx="6286544" cy="4357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472" y="1214422"/>
            <a:ext cx="811395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Find </a:t>
            </a:r>
            <a:r>
              <a:rPr lang="en-US" sz="1600" b="1" dirty="0" smtClean="0"/>
              <a:t>COUNTS</a:t>
            </a:r>
            <a:r>
              <a:rPr lang="en-US" sz="1600" dirty="0" smtClean="0"/>
              <a:t> of 1 (girls) &amp; 2(boys) </a:t>
            </a:r>
            <a:r>
              <a:rPr lang="en-US" sz="1600" dirty="0" smtClean="0">
                <a:sym typeface="Wingdings" pitchFamily="2" charset="2"/>
              </a:rPr>
              <a:t> select </a:t>
            </a:r>
            <a:r>
              <a:rPr lang="en-US" sz="1600" b="1" dirty="0" smtClean="0">
                <a:sym typeface="Wingdings" pitchFamily="2" charset="2"/>
              </a:rPr>
              <a:t>A107:B108</a:t>
            </a:r>
            <a:r>
              <a:rPr lang="en-US" sz="1600" dirty="0" smtClean="0">
                <a:sym typeface="Wingdings" pitchFamily="2" charset="2"/>
              </a:rPr>
              <a:t>  </a:t>
            </a:r>
            <a:r>
              <a:rPr lang="en-US" sz="1600" b="1" dirty="0" smtClean="0">
                <a:sym typeface="Wingdings" pitchFamily="2" charset="2"/>
              </a:rPr>
              <a:t>Insert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Column</a:t>
            </a:r>
            <a:r>
              <a:rPr lang="en-US" sz="1600" dirty="0" smtClean="0">
                <a:sym typeface="Wingdings" pitchFamily="2" charset="2"/>
              </a:rPr>
              <a:t>  select first one</a:t>
            </a:r>
            <a:endParaRPr lang="en-IN" sz="1600" dirty="0"/>
          </a:p>
        </p:txBody>
      </p:sp>
      <p:sp>
        <p:nvSpPr>
          <p:cNvPr id="7" name="Oval 6"/>
          <p:cNvSpPr/>
          <p:nvPr/>
        </p:nvSpPr>
        <p:spPr>
          <a:xfrm>
            <a:off x="2928926" y="4357694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714876" y="2928934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572000" y="2285992"/>
            <a:ext cx="71438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14612" y="1928802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19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Bar Diagram of </a:t>
            </a:r>
            <a:r>
              <a:rPr lang="en-US" i="1" dirty="0" smtClean="0"/>
              <a:t>gender </a:t>
            </a:r>
            <a:endParaRPr lang="en-IN" i="1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643042" y="2057400"/>
          <a:ext cx="5214958" cy="308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r="14082" b="46260"/>
          <a:stretch>
            <a:fillRect/>
          </a:stretch>
        </p:blipFill>
        <p:spPr bwMode="auto">
          <a:xfrm>
            <a:off x="285720" y="1071546"/>
            <a:ext cx="864399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Freezing Panes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4143380"/>
            <a:ext cx="4721870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Keep </a:t>
            </a:r>
            <a:r>
              <a:rPr lang="en-US" sz="1600" b="1" dirty="0"/>
              <a:t>c</a:t>
            </a:r>
            <a:r>
              <a:rPr lang="en-US" sz="1600" b="1" dirty="0" smtClean="0"/>
              <a:t>ursor in the cell from where freezing needed</a:t>
            </a:r>
            <a:endParaRPr lang="en-IN" sz="1600" b="1" dirty="0"/>
          </a:p>
        </p:txBody>
      </p:sp>
      <p:sp>
        <p:nvSpPr>
          <p:cNvPr id="6" name="Oval 5"/>
          <p:cNvSpPr/>
          <p:nvPr/>
        </p:nvSpPr>
        <p:spPr>
          <a:xfrm>
            <a:off x="1357290" y="3571876"/>
            <a:ext cx="78581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572132" y="1714488"/>
            <a:ext cx="71438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643306" y="1357298"/>
            <a:ext cx="78581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643570" y="2500306"/>
            <a:ext cx="2786082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357290" y="4786322"/>
            <a:ext cx="364272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2</a:t>
            </a:r>
            <a:r>
              <a:rPr lang="en-US" sz="1600" b="1" dirty="0" smtClean="0"/>
              <a:t>. View </a:t>
            </a:r>
            <a:r>
              <a:rPr lang="en-US" sz="1600" b="1" dirty="0" smtClean="0">
                <a:sym typeface="Wingdings" pitchFamily="2" charset="2"/>
              </a:rPr>
              <a:t> Freeze Panes  Freeze Panes </a:t>
            </a:r>
            <a:endParaRPr lang="en-IN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71670" y="5286388"/>
            <a:ext cx="583146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3</a:t>
            </a:r>
            <a:r>
              <a:rPr lang="en-US" sz="1600" b="1" dirty="0" smtClean="0"/>
              <a:t>. For unfreezing panes: View </a:t>
            </a:r>
            <a:r>
              <a:rPr lang="en-US" sz="1600" b="1" dirty="0" smtClean="0">
                <a:sym typeface="Wingdings" pitchFamily="2" charset="2"/>
              </a:rPr>
              <a:t> Freeze Panes  Unfreeze Panes </a:t>
            </a:r>
            <a:endParaRPr lang="en-IN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Add Data Labels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57818" y="6215082"/>
            <a:ext cx="2895600" cy="365125"/>
          </a:xfrm>
        </p:spPr>
        <p:txBody>
          <a:bodyPr/>
          <a:lstStyle/>
          <a:p>
            <a:r>
              <a:rPr lang="en-IN" dirty="0" smtClean="0"/>
              <a:t>Dr Vinod on Basics of Excel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82" r="27698" b="19114"/>
          <a:stretch>
            <a:fillRect/>
          </a:stretch>
        </p:blipFill>
        <p:spPr bwMode="auto">
          <a:xfrm>
            <a:off x="642910" y="1785926"/>
            <a:ext cx="7929618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214422"/>
            <a:ext cx="71520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Remove series </a:t>
            </a:r>
            <a:r>
              <a:rPr lang="en-US" sz="1600" dirty="0" smtClean="0">
                <a:sym typeface="Wingdings" pitchFamily="2" charset="2"/>
              </a:rPr>
              <a:t> select bars (one click on any bar)  Right click  </a:t>
            </a:r>
            <a:r>
              <a:rPr lang="en-US" sz="1600" b="1" dirty="0" smtClean="0">
                <a:sym typeface="Wingdings" pitchFamily="2" charset="2"/>
              </a:rPr>
              <a:t>Add Data Labels</a:t>
            </a:r>
            <a:endParaRPr lang="en-IN" sz="1600" b="1" dirty="0"/>
          </a:p>
        </p:txBody>
      </p:sp>
      <p:sp>
        <p:nvSpPr>
          <p:cNvPr id="8" name="Oval 7"/>
          <p:cNvSpPr/>
          <p:nvPr/>
        </p:nvSpPr>
        <p:spPr>
          <a:xfrm>
            <a:off x="5572132" y="5072074"/>
            <a:ext cx="928694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/>
          <p:cNvGraphicFramePr/>
          <p:nvPr/>
        </p:nvGraphicFramePr>
        <p:xfrm>
          <a:off x="214282" y="4143380"/>
          <a:ext cx="3857625" cy="230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/>
          <p:cNvSpPr/>
          <p:nvPr/>
        </p:nvSpPr>
        <p:spPr>
          <a:xfrm>
            <a:off x="1214414" y="4071942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857488" y="4714884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Name Horizontal Axis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r="29692" b="19945"/>
          <a:stretch>
            <a:fillRect/>
          </a:stretch>
        </p:blipFill>
        <p:spPr bwMode="auto">
          <a:xfrm>
            <a:off x="857224" y="1714488"/>
            <a:ext cx="7358114" cy="45720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500694" y="1857364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3571868" y="2071678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643306" y="2571744"/>
            <a:ext cx="171451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214942" y="2928934"/>
            <a:ext cx="250033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42910" y="1214422"/>
            <a:ext cx="787266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Click on chart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Layout</a:t>
            </a:r>
            <a:r>
              <a:rPr lang="en-US" sz="1600" dirty="0" smtClean="0">
                <a:sym typeface="Wingdings" pitchFamily="2" charset="2"/>
              </a:rPr>
              <a:t>  </a:t>
            </a:r>
            <a:r>
              <a:rPr lang="en-US" sz="1600" b="1" dirty="0" smtClean="0">
                <a:sym typeface="Wingdings" pitchFamily="2" charset="2"/>
              </a:rPr>
              <a:t>Axis Titles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Primary Horizontal Axis Title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Title Below Axis</a:t>
            </a:r>
            <a:endParaRPr lang="en-I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7451" r="29681" b="20222"/>
          <a:stretch>
            <a:fillRect/>
          </a:stretch>
        </p:blipFill>
        <p:spPr bwMode="auto">
          <a:xfrm>
            <a:off x="571472" y="1928802"/>
            <a:ext cx="7858180" cy="41434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Name Horizontal Axis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142976" y="1214422"/>
            <a:ext cx="291041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 Type </a:t>
            </a:r>
            <a:r>
              <a:rPr lang="en-US" sz="1600" b="1" dirty="0" smtClean="0"/>
              <a:t>Gender</a:t>
            </a:r>
            <a:r>
              <a:rPr lang="en-US" sz="1600" dirty="0" smtClean="0"/>
              <a:t> in </a:t>
            </a:r>
            <a:r>
              <a:rPr lang="en-US" sz="1600" i="1" dirty="0" smtClean="0"/>
              <a:t>function space</a:t>
            </a:r>
            <a:endParaRPr lang="en-IN" sz="1600" b="1" i="1" dirty="0"/>
          </a:p>
        </p:txBody>
      </p:sp>
      <p:sp>
        <p:nvSpPr>
          <p:cNvPr id="8" name="Oval 7"/>
          <p:cNvSpPr/>
          <p:nvPr/>
        </p:nvSpPr>
        <p:spPr>
          <a:xfrm>
            <a:off x="2714612" y="1785926"/>
            <a:ext cx="57150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000760" y="5357826"/>
            <a:ext cx="57150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Name Vertical Axis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324" r="29681" b="17175"/>
          <a:stretch>
            <a:fillRect/>
          </a:stretch>
        </p:blipFill>
        <p:spPr bwMode="auto">
          <a:xfrm>
            <a:off x="1071538" y="2071678"/>
            <a:ext cx="6858048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1472" y="1428736"/>
            <a:ext cx="746441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Click on chart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Layout</a:t>
            </a:r>
            <a:r>
              <a:rPr lang="en-US" sz="1600" dirty="0" smtClean="0">
                <a:sym typeface="Wingdings" pitchFamily="2" charset="2"/>
              </a:rPr>
              <a:t>  </a:t>
            </a:r>
            <a:r>
              <a:rPr lang="en-US" sz="1600" b="1" dirty="0" smtClean="0">
                <a:sym typeface="Wingdings" pitchFamily="2" charset="2"/>
              </a:rPr>
              <a:t>Axis Titles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Primary Vertical Axis Title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Rotated  Title </a:t>
            </a:r>
            <a:endParaRPr lang="en-IN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5572132" y="3214686"/>
            <a:ext cx="171451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714744" y="2928934"/>
            <a:ext cx="150019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643306" y="2214554"/>
            <a:ext cx="428628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5429256" y="2000240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24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Name Vertical Axis</a:t>
            </a: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8005" r="29670" b="20776"/>
          <a:stretch>
            <a:fillRect/>
          </a:stretch>
        </p:blipFill>
        <p:spPr bwMode="auto">
          <a:xfrm>
            <a:off x="1285852" y="2214554"/>
            <a:ext cx="6301770" cy="369571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214422"/>
            <a:ext cx="287001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 Type </a:t>
            </a:r>
            <a:r>
              <a:rPr lang="en-US" sz="1600" b="1" dirty="0" smtClean="0"/>
              <a:t>Counts</a:t>
            </a:r>
            <a:r>
              <a:rPr lang="en-US" sz="1600" dirty="0" smtClean="0"/>
              <a:t> in </a:t>
            </a:r>
            <a:r>
              <a:rPr lang="en-US" sz="1600" i="1" dirty="0" smtClean="0"/>
              <a:t>function space</a:t>
            </a:r>
            <a:endParaRPr lang="en-IN" sz="1600" b="1" i="1" dirty="0"/>
          </a:p>
        </p:txBody>
      </p:sp>
      <p:sp>
        <p:nvSpPr>
          <p:cNvPr id="8" name="Oval 7"/>
          <p:cNvSpPr/>
          <p:nvPr/>
        </p:nvSpPr>
        <p:spPr>
          <a:xfrm>
            <a:off x="2928926" y="2071678"/>
            <a:ext cx="57150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143372" y="4071942"/>
            <a:ext cx="571504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Name the Chart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325" r="30523" b="19929"/>
          <a:stretch>
            <a:fillRect/>
          </a:stretch>
        </p:blipFill>
        <p:spPr bwMode="auto">
          <a:xfrm>
            <a:off x="1000100" y="1571612"/>
            <a:ext cx="7000924" cy="47149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7224" y="1142984"/>
            <a:ext cx="490191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Click on chart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Layout</a:t>
            </a:r>
            <a:r>
              <a:rPr lang="en-US" sz="1600" dirty="0" smtClean="0">
                <a:sym typeface="Wingdings" pitchFamily="2" charset="2"/>
              </a:rPr>
              <a:t>  </a:t>
            </a:r>
            <a:r>
              <a:rPr lang="en-US" sz="1600" b="1" dirty="0" smtClean="0">
                <a:sym typeface="Wingdings" pitchFamily="2" charset="2"/>
              </a:rPr>
              <a:t>Chart Title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Above Chart</a:t>
            </a:r>
            <a:endParaRPr lang="en-IN" sz="1600" b="1" dirty="0"/>
          </a:p>
        </p:txBody>
      </p:sp>
      <p:sp>
        <p:nvSpPr>
          <p:cNvPr id="7" name="Oval 6"/>
          <p:cNvSpPr/>
          <p:nvPr/>
        </p:nvSpPr>
        <p:spPr>
          <a:xfrm>
            <a:off x="5429256" y="1500174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86116" y="1785926"/>
            <a:ext cx="50006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357554" y="3071810"/>
            <a:ext cx="171451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82" r="29659" b="20499"/>
          <a:stretch>
            <a:fillRect/>
          </a:stretch>
        </p:blipFill>
        <p:spPr bwMode="auto">
          <a:xfrm>
            <a:off x="714348" y="1857364"/>
            <a:ext cx="7429552" cy="42862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57356" y="1357298"/>
            <a:ext cx="39812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 Type </a:t>
            </a:r>
            <a:r>
              <a:rPr lang="en-US" sz="1600" b="1" dirty="0" smtClean="0"/>
              <a:t>Bar Chart of Gender</a:t>
            </a:r>
            <a:r>
              <a:rPr lang="en-US" sz="1600" dirty="0" smtClean="0"/>
              <a:t> in </a:t>
            </a:r>
            <a:r>
              <a:rPr lang="en-US" sz="1600" i="1" dirty="0" smtClean="0"/>
              <a:t>function space</a:t>
            </a:r>
            <a:endParaRPr lang="en-IN" sz="1600" b="1" i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Name the Chart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2643174" y="1785926"/>
            <a:ext cx="128588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4857752" y="3286124"/>
            <a:ext cx="242889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Lets choose better design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r="5263" b="20487"/>
          <a:stretch>
            <a:fillRect/>
          </a:stretch>
        </p:blipFill>
        <p:spPr bwMode="auto">
          <a:xfrm>
            <a:off x="642910" y="1785926"/>
            <a:ext cx="7786742" cy="42862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786182" y="1857364"/>
            <a:ext cx="57150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286380" y="4071942"/>
            <a:ext cx="78581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928926" y="1214422"/>
            <a:ext cx="47572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Click on chart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b="1" dirty="0" smtClean="0">
                <a:sym typeface="Wingdings" pitchFamily="2" charset="2"/>
              </a:rPr>
              <a:t>Design</a:t>
            </a:r>
            <a:r>
              <a:rPr lang="en-US" sz="1600" dirty="0" smtClean="0">
                <a:sym typeface="Wingdings" pitchFamily="2" charset="2"/>
              </a:rPr>
              <a:t>  select design of your choice</a:t>
            </a:r>
            <a:endParaRPr lang="en-IN" sz="1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See the difference!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28</a:t>
            </a:fld>
            <a:endParaRPr lang="en-IN"/>
          </a:p>
        </p:txBody>
      </p:sp>
      <p:graphicFrame>
        <p:nvGraphicFramePr>
          <p:cNvPr id="6" name="Chart 5"/>
          <p:cNvGraphicFramePr/>
          <p:nvPr/>
        </p:nvGraphicFramePr>
        <p:xfrm>
          <a:off x="357158" y="1285860"/>
          <a:ext cx="5214958" cy="308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4143372" y="3286124"/>
          <a:ext cx="4333875" cy="265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071678"/>
            <a:ext cx="8229600" cy="214314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Plot Bar Chart for </a:t>
            </a:r>
            <a:r>
              <a:rPr lang="en-US" i="1" dirty="0" smtClean="0"/>
              <a:t>ethnicity </a:t>
            </a:r>
            <a:br>
              <a:rPr lang="en-US" i="1" dirty="0" smtClean="0"/>
            </a:br>
            <a:endParaRPr lang="en-IN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Hiding-</a:t>
            </a:r>
            <a:r>
              <a:rPr lang="en-US" b="1" dirty="0" err="1" smtClean="0"/>
              <a:t>Unhiding</a:t>
            </a:r>
            <a:r>
              <a:rPr lang="en-US" b="1" dirty="0" smtClean="0"/>
              <a:t> Rows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rcRect r="35841" b="34609"/>
          <a:stretch>
            <a:fillRect/>
          </a:stretch>
        </p:blipFill>
        <p:spPr bwMode="auto">
          <a:xfrm>
            <a:off x="214282" y="1000108"/>
            <a:ext cx="6072230" cy="42148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714612" y="5143512"/>
            <a:ext cx="200026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285720" y="5500702"/>
            <a:ext cx="387189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Hiding: Select rows </a:t>
            </a:r>
            <a:r>
              <a:rPr lang="en-US" sz="1600" b="1" dirty="0" smtClean="0">
                <a:sym typeface="Wingdings" pitchFamily="2" charset="2"/>
              </a:rPr>
              <a:t> Right Click  Hide</a:t>
            </a:r>
            <a:endParaRPr lang="en-IN" sz="1600" b="1" dirty="0"/>
          </a:p>
        </p:txBody>
      </p:sp>
      <p:sp>
        <p:nvSpPr>
          <p:cNvPr id="16" name="Rectangle 15"/>
          <p:cNvSpPr/>
          <p:nvPr/>
        </p:nvSpPr>
        <p:spPr>
          <a:xfrm>
            <a:off x="4429124" y="4572008"/>
            <a:ext cx="42862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/>
          <p:nvPr/>
        </p:nvPicPr>
        <p:blipFill>
          <a:blip r:embed="rId3"/>
          <a:srcRect t="18283" r="48637" b="34072"/>
          <a:stretch>
            <a:fillRect/>
          </a:stretch>
        </p:blipFill>
        <p:spPr bwMode="auto">
          <a:xfrm>
            <a:off x="5286380" y="2071678"/>
            <a:ext cx="3714776" cy="23574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57752" y="5429264"/>
            <a:ext cx="398096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1600" b="1" dirty="0" smtClean="0"/>
              <a:t>2. </a:t>
            </a:r>
            <a:r>
              <a:rPr lang="en-US" sz="1600" b="1" dirty="0" err="1" smtClean="0"/>
              <a:t>Unhiding</a:t>
            </a:r>
            <a:r>
              <a:rPr lang="en-US" sz="1600" b="1" dirty="0" smtClean="0"/>
              <a:t>: Select two rows which contains </a:t>
            </a:r>
          </a:p>
          <a:p>
            <a:pPr marL="342900" indent="-342900"/>
            <a:r>
              <a:rPr lang="en-US" sz="1600" b="1" dirty="0" smtClean="0"/>
              <a:t>     hidden rows </a:t>
            </a:r>
            <a:r>
              <a:rPr lang="en-US" sz="1600" b="1" dirty="0" smtClean="0">
                <a:sym typeface="Wingdings" pitchFamily="2" charset="2"/>
              </a:rPr>
              <a:t> Right Click Unhide</a:t>
            </a:r>
            <a:endParaRPr lang="en-IN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7572396" y="4071942"/>
            <a:ext cx="42862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6858016" y="2214554"/>
            <a:ext cx="64294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Histogram of gpa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047" r="40328" b="35180"/>
          <a:stretch>
            <a:fillRect/>
          </a:stretch>
        </p:blipFill>
        <p:spPr bwMode="auto">
          <a:xfrm>
            <a:off x="642910" y="1643050"/>
            <a:ext cx="7858180" cy="450059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28860" y="1142984"/>
            <a:ext cx="393383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Data </a:t>
            </a:r>
            <a:r>
              <a:rPr lang="en-US" sz="1600" b="1" dirty="0" smtClean="0">
                <a:sym typeface="Wingdings" pitchFamily="2" charset="2"/>
              </a:rPr>
              <a:t> Data Analysis  Histogram  OK</a:t>
            </a:r>
            <a:endParaRPr lang="en-IN" sz="1600" b="1" i="1" dirty="0"/>
          </a:p>
        </p:txBody>
      </p:sp>
      <p:sp>
        <p:nvSpPr>
          <p:cNvPr id="7" name="Oval 6"/>
          <p:cNvSpPr/>
          <p:nvPr/>
        </p:nvSpPr>
        <p:spPr>
          <a:xfrm>
            <a:off x="4071934" y="1571612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143372" y="3500438"/>
            <a:ext cx="107157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357686" y="4714884"/>
            <a:ext cx="928694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283" r="43652" b="13296"/>
          <a:stretch>
            <a:fillRect/>
          </a:stretch>
        </p:blipFill>
        <p:spPr bwMode="auto">
          <a:xfrm>
            <a:off x="214282" y="1714488"/>
            <a:ext cx="6643734" cy="44291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Histogram of gpa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571736" y="1071546"/>
            <a:ext cx="441242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2. Feed data range B1:B106 in Input Range</a:t>
            </a:r>
          </a:p>
          <a:p>
            <a:r>
              <a:rPr lang="en-US" sz="1600" b="1" dirty="0" smtClean="0"/>
              <a:t>Check Labels and click New Worksheet Ply: </a:t>
            </a:r>
            <a:r>
              <a:rPr lang="en-US" sz="1600" b="1" dirty="0" smtClean="0">
                <a:sym typeface="Wingdings" pitchFamily="2" charset="2"/>
              </a:rPr>
              <a:t> OK</a:t>
            </a:r>
            <a:endParaRPr lang="en-IN" sz="1600" b="1" i="1" dirty="0"/>
          </a:p>
        </p:txBody>
      </p:sp>
      <p:sp>
        <p:nvSpPr>
          <p:cNvPr id="8" name="Rectangle 7"/>
          <p:cNvSpPr/>
          <p:nvPr/>
        </p:nvSpPr>
        <p:spPr>
          <a:xfrm>
            <a:off x="3071802" y="2714620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71802" y="3071810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71802" y="3714752"/>
            <a:ext cx="114300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/>
          <p:nvPr/>
        </p:nvPicPr>
        <p:blipFill>
          <a:blip r:embed="rId3"/>
          <a:srcRect t="21632" r="84367" b="40372"/>
          <a:stretch>
            <a:fillRect/>
          </a:stretch>
        </p:blipFill>
        <p:spPr bwMode="auto">
          <a:xfrm>
            <a:off x="6215074" y="3357562"/>
            <a:ext cx="2286016" cy="29289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5929322" y="2500306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ular Callout 12"/>
          <p:cNvSpPr/>
          <p:nvPr/>
        </p:nvSpPr>
        <p:spPr>
          <a:xfrm>
            <a:off x="7500958" y="1785926"/>
            <a:ext cx="1214446" cy="928694"/>
          </a:xfrm>
          <a:prstGeom prst="wedgeRectCallout">
            <a:avLst>
              <a:gd name="adj1" fmla="val -67168"/>
              <a:gd name="adj2" fmla="val 115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output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Histogram of gpa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85786" y="1142984"/>
            <a:ext cx="5190845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3. Select A1:B12 </a:t>
            </a:r>
            <a:r>
              <a:rPr lang="en-US" sz="1600" b="1" dirty="0" smtClean="0">
                <a:sym typeface="Wingdings" pitchFamily="2" charset="2"/>
              </a:rPr>
              <a:t> Insert  Column --&gt; select the first one</a:t>
            </a:r>
            <a:endParaRPr lang="en-IN" sz="1600" b="1" i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 r="52460" b="28232"/>
          <a:stretch>
            <a:fillRect/>
          </a:stretch>
        </p:blipFill>
        <p:spPr bwMode="auto">
          <a:xfrm>
            <a:off x="1071538" y="1857364"/>
            <a:ext cx="7358114" cy="44291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285984" y="2000240"/>
            <a:ext cx="85725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357290" y="3357562"/>
            <a:ext cx="1714512" cy="2071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4643438" y="2214554"/>
            <a:ext cx="78581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786314" y="3000372"/>
            <a:ext cx="64294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000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Histogram of gpa</a:t>
            </a:r>
            <a:br>
              <a:rPr lang="en-US" dirty="0" smtClean="0"/>
            </a:br>
            <a:r>
              <a:rPr lang="en-US" dirty="0" smtClean="0"/>
              <a:t>Lets make it better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33</a:t>
            </a:fld>
            <a:endParaRPr lang="en-IN"/>
          </a:p>
        </p:txBody>
      </p:sp>
      <p:graphicFrame>
        <p:nvGraphicFramePr>
          <p:cNvPr id="5" name="Chart 4"/>
          <p:cNvGraphicFramePr/>
          <p:nvPr/>
        </p:nvGraphicFramePr>
        <p:xfrm>
          <a:off x="2000232" y="2143116"/>
          <a:ext cx="5000660" cy="321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Image result for pics presentable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85794"/>
            <a:ext cx="185738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mage result for pics presentable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3714752"/>
            <a:ext cx="1609725" cy="230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Make up!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21612" r="44815" b="25465"/>
          <a:stretch>
            <a:fillRect/>
          </a:stretch>
        </p:blipFill>
        <p:spPr bwMode="auto">
          <a:xfrm>
            <a:off x="1285852" y="1785926"/>
            <a:ext cx="6643734" cy="41434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71670" y="1142984"/>
            <a:ext cx="536300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4. Keep cursor on any bar </a:t>
            </a:r>
            <a:r>
              <a:rPr lang="en-US" sz="1600" b="1" dirty="0" smtClean="0">
                <a:sym typeface="Wingdings" pitchFamily="2" charset="2"/>
              </a:rPr>
              <a:t> right click  Format Data Series</a:t>
            </a:r>
            <a:endParaRPr lang="en-IN" sz="1600" b="1" i="1" dirty="0"/>
          </a:p>
        </p:txBody>
      </p:sp>
      <p:sp>
        <p:nvSpPr>
          <p:cNvPr id="7" name="Oval 6"/>
          <p:cNvSpPr/>
          <p:nvPr/>
        </p:nvSpPr>
        <p:spPr>
          <a:xfrm>
            <a:off x="5072066" y="5429264"/>
            <a:ext cx="164307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Make Gap Width as </a:t>
            </a:r>
            <a:r>
              <a:rPr lang="en-US" b="1" dirty="0" smtClean="0">
                <a:solidFill>
                  <a:srgbClr val="FF0000"/>
                </a:solidFill>
              </a:rPr>
              <a:t>NO GAP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4403" r="12242" b="11622"/>
          <a:stretch>
            <a:fillRect/>
          </a:stretch>
        </p:blipFill>
        <p:spPr bwMode="auto">
          <a:xfrm>
            <a:off x="357158" y="1571612"/>
            <a:ext cx="8429684" cy="45005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6357950" y="2643182"/>
            <a:ext cx="214314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ular Callout 6"/>
          <p:cNvSpPr/>
          <p:nvPr/>
        </p:nvSpPr>
        <p:spPr>
          <a:xfrm>
            <a:off x="5072066" y="4643446"/>
            <a:ext cx="1985970" cy="612648"/>
          </a:xfrm>
          <a:prstGeom prst="wedgeRoundRectCallout">
            <a:avLst>
              <a:gd name="adj1" fmla="val 58327"/>
              <a:gd name="adj2" fmla="val -3005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Move this slider to left most place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71670" y="1142984"/>
            <a:ext cx="321177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5. Bring the slider to left most place</a:t>
            </a:r>
            <a:endParaRPr lang="en-IN" sz="1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868346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Wow!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4129" r="12242" b="10791"/>
          <a:stretch>
            <a:fillRect/>
          </a:stretch>
        </p:blipFill>
        <p:spPr bwMode="auto">
          <a:xfrm>
            <a:off x="642910" y="1071546"/>
            <a:ext cx="8143932" cy="4357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6500826" y="2143116"/>
            <a:ext cx="785818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214546" y="2500306"/>
            <a:ext cx="2857520" cy="2143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929586" y="4857760"/>
            <a:ext cx="71438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28662" y="5357826"/>
            <a:ext cx="5610447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6. Now use Layout for giving Titles to axes &amp; Chart name</a:t>
            </a:r>
          </a:p>
          <a:p>
            <a:r>
              <a:rPr lang="en-US" sz="1600" b="1" dirty="0" smtClean="0"/>
              <a:t>Design for making attractive (refer previous slides for Bar Chart)</a:t>
            </a:r>
            <a:endParaRPr lang="en-I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 smtClean="0"/>
              <a:t>How it looks like?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37</a:t>
            </a:fld>
            <a:endParaRPr lang="en-IN"/>
          </a:p>
        </p:txBody>
      </p:sp>
      <p:graphicFrame>
        <p:nvGraphicFramePr>
          <p:cNvPr id="6" name="Chart 5"/>
          <p:cNvGraphicFramePr/>
          <p:nvPr/>
        </p:nvGraphicFramePr>
        <p:xfrm>
          <a:off x="2786050" y="2500306"/>
          <a:ext cx="5929338" cy="3586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F-BRO - WOW Air Airbus A32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85860"/>
            <a:ext cx="25527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928670"/>
            <a:ext cx="8229600" cy="286861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Exercise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Make histogram of </a:t>
            </a:r>
            <a:r>
              <a:rPr lang="en-US" i="1" dirty="0" smtClean="0"/>
              <a:t>quiz1</a:t>
            </a:r>
            <a:endParaRPr lang="en-IN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6" name="Picture 5" descr="Image result for pics smiley face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400052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e result for god bless you pi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071678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4282" y="5857892"/>
            <a:ext cx="2895600" cy="365125"/>
          </a:xfrm>
        </p:spPr>
        <p:txBody>
          <a:bodyPr/>
          <a:lstStyle/>
          <a:p>
            <a:r>
              <a:rPr lang="en-IN" dirty="0" smtClean="0"/>
              <a:t>Dr Vinod on Basics of Excel 8971073111 vinodanalytics@gmail.com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5720" y="6286520"/>
            <a:ext cx="2133600" cy="365125"/>
          </a:xfrm>
        </p:spPr>
        <p:txBody>
          <a:bodyPr/>
          <a:lstStyle/>
          <a:p>
            <a:pPr algn="l"/>
            <a:fld id="{FA39BF04-74DC-4F5D-A89A-5A8AC59942B7}" type="slidenum">
              <a:rPr lang="en-IN" smtClean="0"/>
              <a:pPr algn="l"/>
              <a:t>4</a:t>
            </a:fld>
            <a:endParaRPr lang="en-IN" dirty="0"/>
          </a:p>
        </p:txBody>
      </p:sp>
      <p:sp>
        <p:nvSpPr>
          <p:cNvPr id="5" name="Title 11"/>
          <p:cNvSpPr txBox="1">
            <a:spLocks/>
          </p:cNvSpPr>
          <p:nvPr/>
        </p:nvSpPr>
        <p:spPr>
          <a:xfrm>
            <a:off x="500034" y="71414"/>
            <a:ext cx="8229600" cy="654032"/>
          </a:xfrm>
          <a:prstGeom prst="rect">
            <a:avLst/>
          </a:prstGeom>
        </p:spPr>
        <p:txBody>
          <a:bodyPr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Conditional </a:t>
            </a: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Formating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Find Duplicates</a:t>
            </a:r>
            <a:endParaRPr kumimoji="0" lang="en-I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 r="11256" b="28809"/>
          <a:stretch>
            <a:fillRect/>
          </a:stretch>
        </p:blipFill>
        <p:spPr bwMode="auto">
          <a:xfrm>
            <a:off x="142844" y="571480"/>
            <a:ext cx="7286676" cy="414340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r="43330" b="40720"/>
          <a:stretch>
            <a:fillRect/>
          </a:stretch>
        </p:blipFill>
        <p:spPr bwMode="auto">
          <a:xfrm>
            <a:off x="4214810" y="4143380"/>
            <a:ext cx="4786346" cy="25717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714480" y="1714488"/>
            <a:ext cx="500066" cy="314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929190" y="857232"/>
            <a:ext cx="50006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000628" y="1500174"/>
            <a:ext cx="121444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072198" y="3500438"/>
            <a:ext cx="121444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214282" y="5000636"/>
            <a:ext cx="52377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Select row </a:t>
            </a:r>
            <a:r>
              <a:rPr lang="en-US" sz="1600" b="1" dirty="0" smtClean="0">
                <a:sym typeface="Wingdings" pitchFamily="2" charset="2"/>
              </a:rPr>
              <a:t> Conditional </a:t>
            </a:r>
            <a:r>
              <a:rPr lang="en-US" sz="1600" b="1" dirty="0" err="1" smtClean="0">
                <a:sym typeface="Wingdings" pitchFamily="2" charset="2"/>
              </a:rPr>
              <a:t>Formating</a:t>
            </a:r>
            <a:r>
              <a:rPr lang="en-US" sz="1600" b="1" dirty="0" smtClean="0">
                <a:sym typeface="Wingdings" pitchFamily="2" charset="2"/>
              </a:rPr>
              <a:t>  Highlight Rules </a:t>
            </a:r>
          </a:p>
          <a:p>
            <a:r>
              <a:rPr lang="en-US" sz="1600" b="1" dirty="0" smtClean="0">
                <a:sym typeface="Wingdings" pitchFamily="2" charset="2"/>
              </a:rPr>
              <a:t>Duplicate Values  select color  OK</a:t>
            </a:r>
            <a:endParaRPr lang="en-I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324" r="8930" b="19114"/>
          <a:stretch>
            <a:fillRect/>
          </a:stretch>
        </p:blipFill>
        <p:spPr bwMode="auto">
          <a:xfrm>
            <a:off x="285720" y="1071546"/>
            <a:ext cx="8643998" cy="464347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5" name="Title 11"/>
          <p:cNvSpPr txBox="1">
            <a:spLocks/>
          </p:cNvSpPr>
          <p:nvPr/>
        </p:nvSpPr>
        <p:spPr>
          <a:xfrm>
            <a:off x="500034" y="285728"/>
            <a:ext cx="8229600" cy="654032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Removing Conditional </a:t>
            </a: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Formating</a:t>
            </a:r>
            <a:endParaRPr kumimoji="0" lang="en-I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40" y="4714884"/>
            <a:ext cx="52377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Select row </a:t>
            </a:r>
            <a:r>
              <a:rPr lang="en-US" sz="1600" b="1" dirty="0" smtClean="0">
                <a:sym typeface="Wingdings" pitchFamily="2" charset="2"/>
              </a:rPr>
              <a:t> Conditional </a:t>
            </a:r>
            <a:r>
              <a:rPr lang="en-US" sz="1600" b="1" dirty="0" err="1" smtClean="0">
                <a:sym typeface="Wingdings" pitchFamily="2" charset="2"/>
              </a:rPr>
              <a:t>Formating</a:t>
            </a:r>
            <a:r>
              <a:rPr lang="en-US" sz="1600" b="1" dirty="0" smtClean="0">
                <a:sym typeface="Wingdings" pitchFamily="2" charset="2"/>
              </a:rPr>
              <a:t>  Highlight Rules </a:t>
            </a:r>
          </a:p>
          <a:p>
            <a:r>
              <a:rPr lang="en-US" sz="1600" b="1" dirty="0" smtClean="0">
                <a:sym typeface="Wingdings" pitchFamily="2" charset="2"/>
              </a:rPr>
              <a:t>Clear Rule  Clear Rules from Selected Cells</a:t>
            </a:r>
            <a:endParaRPr lang="en-IN" sz="1600" b="1" dirty="0"/>
          </a:p>
        </p:txBody>
      </p:sp>
      <p:sp>
        <p:nvSpPr>
          <p:cNvPr id="7" name="Rectangle 6"/>
          <p:cNvSpPr/>
          <p:nvPr/>
        </p:nvSpPr>
        <p:spPr>
          <a:xfrm>
            <a:off x="5786446" y="1214422"/>
            <a:ext cx="64294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786446" y="3714752"/>
            <a:ext cx="292895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/>
              <a:t>Find &amp; Replace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6371" b="42659"/>
          <a:stretch>
            <a:fillRect/>
          </a:stretch>
        </p:blipFill>
        <p:spPr bwMode="auto">
          <a:xfrm>
            <a:off x="357158" y="1357298"/>
            <a:ext cx="8501122" cy="4357718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86248" y="2000240"/>
            <a:ext cx="347806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1. Select Row </a:t>
            </a:r>
            <a:r>
              <a:rPr lang="en-US" sz="1600" b="1" dirty="0" smtClean="0">
                <a:sym typeface="Wingdings" pitchFamily="2" charset="2"/>
              </a:rPr>
              <a:t> Find &amp; Select  Find </a:t>
            </a:r>
            <a:r>
              <a:rPr lang="en-US" sz="1600" b="1" dirty="0" smtClean="0"/>
              <a:t> </a:t>
            </a:r>
            <a:endParaRPr lang="en-IN" sz="1600" b="1" dirty="0"/>
          </a:p>
        </p:txBody>
      </p:sp>
      <p:sp>
        <p:nvSpPr>
          <p:cNvPr id="8" name="Oval 7"/>
          <p:cNvSpPr/>
          <p:nvPr/>
        </p:nvSpPr>
        <p:spPr>
          <a:xfrm>
            <a:off x="2285984" y="2571744"/>
            <a:ext cx="78581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215338" y="1357298"/>
            <a:ext cx="428628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643834" y="2143116"/>
            <a:ext cx="571504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/>
              <a:t>Find &amp; Replace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6371" b="42659"/>
          <a:stretch>
            <a:fillRect/>
          </a:stretch>
        </p:blipFill>
        <p:spPr bwMode="auto">
          <a:xfrm>
            <a:off x="357158" y="1357298"/>
            <a:ext cx="8501122" cy="4357718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l="39885" t="29363" r="25050" b="45152"/>
          <a:stretch>
            <a:fillRect/>
          </a:stretch>
        </p:blipFill>
        <p:spPr bwMode="auto">
          <a:xfrm>
            <a:off x="3786182" y="3214686"/>
            <a:ext cx="3148028" cy="179547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71802" y="2285992"/>
            <a:ext cx="3742178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2. Replace </a:t>
            </a:r>
            <a:r>
              <a:rPr lang="en-US" sz="1600" b="1" dirty="0" smtClean="0">
                <a:sym typeface="Wingdings" pitchFamily="2" charset="2"/>
              </a:rPr>
              <a:t> </a:t>
            </a:r>
            <a:r>
              <a:rPr lang="en-US" sz="1600" dirty="0" smtClean="0">
                <a:sym typeface="Wingdings" pitchFamily="2" charset="2"/>
              </a:rPr>
              <a:t>Type 1 against </a:t>
            </a:r>
            <a:r>
              <a:rPr lang="en-US" sz="1600" b="1" dirty="0" smtClean="0">
                <a:sym typeface="Wingdings" pitchFamily="2" charset="2"/>
              </a:rPr>
              <a:t>Find what: </a:t>
            </a:r>
            <a:r>
              <a:rPr lang="en-US" sz="1600" dirty="0" smtClean="0">
                <a:sym typeface="Wingdings" pitchFamily="2" charset="2"/>
              </a:rPr>
              <a:t>&amp; </a:t>
            </a:r>
          </a:p>
          <a:p>
            <a:r>
              <a:rPr lang="en-US" sz="1600" b="1" dirty="0" smtClean="0">
                <a:sym typeface="Wingdings" pitchFamily="2" charset="2"/>
              </a:rPr>
              <a:t>Girl </a:t>
            </a:r>
            <a:r>
              <a:rPr lang="en-US" sz="1600" dirty="0" smtClean="0">
                <a:sym typeface="Wingdings" pitchFamily="2" charset="2"/>
              </a:rPr>
              <a:t>against</a:t>
            </a:r>
            <a:r>
              <a:rPr lang="en-US" sz="1600" b="1" dirty="0" smtClean="0">
                <a:sym typeface="Wingdings" pitchFamily="2" charset="2"/>
              </a:rPr>
              <a:t> Replace with:  Replace All</a:t>
            </a:r>
            <a:endParaRPr lang="en-IN" sz="1600" b="1" dirty="0"/>
          </a:p>
        </p:txBody>
      </p:sp>
      <p:sp>
        <p:nvSpPr>
          <p:cNvPr id="8" name="Oval 7"/>
          <p:cNvSpPr/>
          <p:nvPr/>
        </p:nvSpPr>
        <p:spPr>
          <a:xfrm>
            <a:off x="4214810" y="3500438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3786182" y="3786190"/>
            <a:ext cx="92869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/>
              <a:t>Find &amp; Replace </a:t>
            </a:r>
            <a:endParaRPr lang="en-IN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rcRect r="21881" b="27410"/>
          <a:stretch>
            <a:fillRect/>
          </a:stretch>
        </p:blipFill>
        <p:spPr bwMode="auto">
          <a:xfrm>
            <a:off x="285720" y="1214422"/>
            <a:ext cx="8358246" cy="4643470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4429124" y="4214818"/>
            <a:ext cx="285752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57884" y="4857760"/>
            <a:ext cx="10663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 Click </a:t>
            </a:r>
            <a:r>
              <a:rPr lang="en-US" sz="1600" b="1" dirty="0" smtClean="0"/>
              <a:t>OK</a:t>
            </a:r>
            <a:endParaRPr lang="en-I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27478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COUNTIF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In cell E107, type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=COUNTIF(E2:E106,”1”) </a:t>
            </a:r>
            <a:r>
              <a:rPr lang="en-US" sz="2800" b="1" dirty="0" smtClean="0">
                <a:sym typeface="Wingdings" pitchFamily="2" charset="2"/>
              </a:rPr>
              <a:t> Enter </a:t>
            </a:r>
            <a:endParaRPr lang="en-IN" sz="28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Vinod on Basics of Excel 8971073111 vinodanalytics@gmail.com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BF04-74DC-4F5D-A89A-5A8AC59942B7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t="18016" r="55119" b="56762"/>
          <a:stretch>
            <a:fillRect/>
          </a:stretch>
        </p:blipFill>
        <p:spPr bwMode="auto">
          <a:xfrm>
            <a:off x="285720" y="1428736"/>
            <a:ext cx="6643734" cy="342902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t="16343" r="64591" b="56787"/>
          <a:stretch>
            <a:fillRect/>
          </a:stretch>
        </p:blipFill>
        <p:spPr bwMode="auto">
          <a:xfrm>
            <a:off x="5500694" y="4500570"/>
            <a:ext cx="3357586" cy="1785974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786182" y="4000504"/>
            <a:ext cx="2428892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786710" y="5715016"/>
            <a:ext cx="71438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933</Words>
  <Application>Microsoft Office PowerPoint</Application>
  <PresentationFormat>On-screen Show (4:3)</PresentationFormat>
  <Paragraphs>167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Basics of Excel</vt:lpstr>
      <vt:lpstr>Freezing Panes</vt:lpstr>
      <vt:lpstr>Hiding-Unhiding Rows</vt:lpstr>
      <vt:lpstr>Slide 4</vt:lpstr>
      <vt:lpstr>Slide 5</vt:lpstr>
      <vt:lpstr>Find &amp; Replace </vt:lpstr>
      <vt:lpstr>Find &amp; Replace </vt:lpstr>
      <vt:lpstr>Find &amp; Replace </vt:lpstr>
      <vt:lpstr>COUNTIF In cell E107, type  =COUNTIF(E2:E106,”1”)  Enter </vt:lpstr>
      <vt:lpstr>Ascending or Descending order</vt:lpstr>
      <vt:lpstr>Ascending or Descending order</vt:lpstr>
      <vt:lpstr>Find SUM</vt:lpstr>
      <vt:lpstr>Calculate Standard Deviation</vt:lpstr>
      <vt:lpstr>Calculate Standard Deviation</vt:lpstr>
      <vt:lpstr>Calculate Standard Deviation</vt:lpstr>
      <vt:lpstr>Calculate Standard Deviation</vt:lpstr>
      <vt:lpstr>Exercise 1 Calculate Covariance </vt:lpstr>
      <vt:lpstr>Bar Diagram of gender </vt:lpstr>
      <vt:lpstr>Bar Diagram of gender </vt:lpstr>
      <vt:lpstr>Add Data Labels</vt:lpstr>
      <vt:lpstr>Name Horizontal Axis</vt:lpstr>
      <vt:lpstr>Name Horizontal Axis</vt:lpstr>
      <vt:lpstr>Name Vertical Axis</vt:lpstr>
      <vt:lpstr>Name Vertical Axis</vt:lpstr>
      <vt:lpstr>Name the Chart</vt:lpstr>
      <vt:lpstr>Name the Chart</vt:lpstr>
      <vt:lpstr>Lets choose better design</vt:lpstr>
      <vt:lpstr>See the difference!</vt:lpstr>
      <vt:lpstr>Exercise 2 Plot Bar Chart for ethnicity  </vt:lpstr>
      <vt:lpstr>Histogram of gpa</vt:lpstr>
      <vt:lpstr>Histogram of gpa</vt:lpstr>
      <vt:lpstr>Histogram of gpa</vt:lpstr>
      <vt:lpstr>Histogram of gpa Lets make it better</vt:lpstr>
      <vt:lpstr>Make up!</vt:lpstr>
      <vt:lpstr>Make Gap Width as NO GAP</vt:lpstr>
      <vt:lpstr>Wow!</vt:lpstr>
      <vt:lpstr>How it looks like?</vt:lpstr>
      <vt:lpstr>Exercise 3 Make histogram of quiz1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Vinod</dc:creator>
  <cp:lastModifiedBy>Dr. Vinod</cp:lastModifiedBy>
  <cp:revision>66</cp:revision>
  <dcterms:created xsi:type="dcterms:W3CDTF">2017-03-05T22:57:25Z</dcterms:created>
  <dcterms:modified xsi:type="dcterms:W3CDTF">2017-03-06T08:17:47Z</dcterms:modified>
</cp:coreProperties>
</file>